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259" r:id="rId3"/>
    <p:sldId id="321" r:id="rId4"/>
    <p:sldId id="326" r:id="rId5"/>
    <p:sldId id="323" r:id="rId6"/>
    <p:sldId id="327" r:id="rId7"/>
    <p:sldId id="328" r:id="rId8"/>
    <p:sldId id="325" r:id="rId9"/>
    <p:sldId id="324" r:id="rId10"/>
    <p:sldId id="329" r:id="rId11"/>
    <p:sldId id="330" r:id="rId12"/>
    <p:sldId id="294" r:id="rId13"/>
    <p:sldId id="297" r:id="rId14"/>
  </p:sldIdLst>
  <p:sldSz cx="13679488" cy="6859588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Maven Pro" panose="02000000000000000000" charset="0"/>
      <p:regular r:id="rId20"/>
      <p:bold r:id="rId21"/>
    </p:embeddedFont>
    <p:embeddedFont>
      <p:font typeface="Montserrat" panose="00000500000000000000" pitchFamily="2" charset="0"/>
      <p:regular r:id="rId22"/>
      <p:bold r:id="rId23"/>
    </p:embeddedFont>
    <p:embeddedFont>
      <p:font typeface="Noto Sans" panose="020B0502040504020204" pitchFamily="34" charset="0"/>
      <p:regular r:id="rId24"/>
      <p:bold r:id="rId25"/>
    </p:embeddedFont>
  </p:embeddedFontLst>
  <p:defaultTextStyle>
    <a:defPPr>
      <a:defRPr lang="ko-KR"/>
    </a:defPPr>
    <a:lvl1pPr marL="0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796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590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386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1181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976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771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4568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2362" algn="l" defTabSz="995590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233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43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CE33"/>
    <a:srgbClr val="222222"/>
    <a:srgbClr val="882406"/>
    <a:srgbClr val="00A9B0"/>
    <a:srgbClr val="013662"/>
    <a:srgbClr val="E93440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5033" autoAdjust="0"/>
  </p:normalViewPr>
  <p:slideViewPr>
    <p:cSldViewPr>
      <p:cViewPr varScale="1">
        <p:scale>
          <a:sx n="74" d="100"/>
          <a:sy n="74" d="100"/>
        </p:scale>
        <p:origin x="101" y="163"/>
      </p:cViewPr>
      <p:guideLst>
        <p:guide orient="horz" pos="2161"/>
        <p:guide pos="3233"/>
        <p:guide orient="horz" pos="2161"/>
        <p:guide pos="43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Model - Pizza Sales.xlsx]Sheet13!PivotTable3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dirty="0"/>
              <a:t>Total Revenue by Pizza Category</a:t>
            </a:r>
          </a:p>
        </c:rich>
      </c:tx>
      <c:layout>
        <c:manualLayout>
          <c:xMode val="edge"/>
          <c:yMode val="edge"/>
          <c:x val="0.173271735281153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6EA2-4B55-B349-3C8093DB692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6EA2-4B55-B349-3C8093DB692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6EA2-4B55-B349-3C8093DB692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6EA2-4B55-B349-3C8093DB692C}"/>
              </c:ext>
            </c:extLst>
          </c:dPt>
          <c:dLbls>
            <c:numFmt formatCode="0.00%" sourceLinked="0"/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Sheet13!$A$4:$A$8</c:f>
              <c:strCache>
                <c:ptCount val="4"/>
                <c:pt idx="0">
                  <c:v>Chicken</c:v>
                </c:pt>
                <c:pt idx="1">
                  <c:v>Classic</c:v>
                </c:pt>
                <c:pt idx="2">
                  <c:v>Supreme</c:v>
                </c:pt>
                <c:pt idx="3">
                  <c:v>Veggie</c:v>
                </c:pt>
              </c:strCache>
            </c:strRef>
          </c:cat>
          <c:val>
            <c:numRef>
              <c:f>Sheet13!$B$4:$B$8</c:f>
              <c:numCache>
                <c:formatCode>_-[$$-409]* #,##0.00_ ;_-[$$-409]* \-#,##0.00\ ;_-[$$-409]* "-"??_ ;_-@_ </c:formatCode>
                <c:ptCount val="4"/>
                <c:pt idx="0">
                  <c:v>195919.5</c:v>
                </c:pt>
                <c:pt idx="1">
                  <c:v>220053.10000000009</c:v>
                </c:pt>
                <c:pt idx="2">
                  <c:v>208196.99999999822</c:v>
                </c:pt>
                <c:pt idx="3">
                  <c:v>193690.45000000298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A2-4B55-B349-3C8093DB6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Model - Pizza Sales.xlsx]Sheet13!PivotTable3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dirty="0"/>
              <a:t>Total Revenue by Pizza Size</a:t>
            </a:r>
          </a:p>
        </c:rich>
      </c:tx>
      <c:layout>
        <c:manualLayout>
          <c:xMode val="edge"/>
          <c:yMode val="edge"/>
          <c:x val="0.15650313492532394"/>
          <c:y val="2.41596436273339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12278308321964529"/>
              <c:y val="0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20009095043201455"/>
              <c:y val="-5.1880674448767837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5.9117780809458856E-2"/>
              <c:y val="5.8365758754863752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8212824010914067E-2"/>
              <c:y val="6.4850843060958599E-3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"/>
              <c:y val="9.0791180285343706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"/>
              <c:y val="9.0791180285343706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8212824010914067E-2"/>
              <c:y val="6.4850843060958599E-3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5.9117780809458856E-2"/>
              <c:y val="5.8365758754863752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20009095043201455"/>
              <c:y val="-5.1880674448767837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12278308321964529"/>
              <c:y val="0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"/>
              <c:y val="9.0791180285343706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8212824010914067E-2"/>
              <c:y val="6.4850843060958599E-3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5.9117780809458856E-2"/>
              <c:y val="5.8365758754863752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20009095043201455"/>
              <c:y val="-5.1880674448767837E-2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12278308321964529"/>
              <c:y val="0"/>
            </c:manualLayout>
          </c:layout>
          <c:numFmt formatCode="0.00%" sourceLinked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9225489037608362"/>
          <c:y val="0.35082263549741105"/>
          <c:w val="0.36878717240836034"/>
          <c:h val="0.52591633730608578"/>
        </c:manualLayout>
      </c:layout>
      <c:pieChart>
        <c:varyColors val="1"/>
        <c:ser>
          <c:idx val="0"/>
          <c:order val="0"/>
          <c:tx>
            <c:strRef>
              <c:f>Sheet13!$B$3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7E76-41F1-8F81-1AF1A244B32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7E76-41F1-8F81-1AF1A244B32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7E76-41F1-8F81-1AF1A244B32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7E76-41F1-8F81-1AF1A244B32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7E76-41F1-8F81-1AF1A244B324}"/>
              </c:ext>
            </c:extLst>
          </c:dPt>
          <c:dLbls>
            <c:dLbl>
              <c:idx val="0"/>
              <c:layout>
                <c:manualLayout>
                  <c:x val="0"/>
                  <c:y val="9.079118028534370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E76-41F1-8F81-1AF1A244B324}"/>
                </c:ext>
              </c:extLst>
            </c:dLbl>
            <c:dLbl>
              <c:idx val="1"/>
              <c:layout>
                <c:manualLayout>
                  <c:x val="-6.8212824010914067E-2"/>
                  <c:y val="6.485084306095859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E76-41F1-8F81-1AF1A244B324}"/>
                </c:ext>
              </c:extLst>
            </c:dLbl>
            <c:dLbl>
              <c:idx val="2"/>
              <c:layout>
                <c:manualLayout>
                  <c:x val="-5.9117780809458856E-2"/>
                  <c:y val="5.836575875486375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E76-41F1-8F81-1AF1A244B324}"/>
                </c:ext>
              </c:extLst>
            </c:dLbl>
            <c:dLbl>
              <c:idx val="3"/>
              <c:layout>
                <c:manualLayout>
                  <c:x val="-0.20009095043201455"/>
                  <c:y val="-5.18806744487678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76-41F1-8F81-1AF1A244B324}"/>
                </c:ext>
              </c:extLst>
            </c:dLbl>
            <c:dLbl>
              <c:idx val="4"/>
              <c:layout>
                <c:manualLayout>
                  <c:x val="0.12278308321964529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E76-41F1-8F81-1AF1A244B324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Sheet13!$A$4:$A$9</c:f>
              <c:strCache>
                <c:ptCount val="5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XL</c:v>
                </c:pt>
                <c:pt idx="4">
                  <c:v>XXL</c:v>
                </c:pt>
              </c:strCache>
            </c:strRef>
          </c:cat>
          <c:val>
            <c:numRef>
              <c:f>Sheet13!$B$4:$B$9</c:f>
              <c:numCache>
                <c:formatCode>_-[$$-409]* #,##0.00_ ;_-[$$-409]* \-#,##0.00\ ;_-[$$-409]* "-"??_ ;_-@_ </c:formatCode>
                <c:ptCount val="5"/>
                <c:pt idx="0">
                  <c:v>375318.70000000868</c:v>
                </c:pt>
                <c:pt idx="1">
                  <c:v>249382.25</c:v>
                </c:pt>
                <c:pt idx="2">
                  <c:v>178076.49999999843</c:v>
                </c:pt>
                <c:pt idx="3">
                  <c:v>14076</c:v>
                </c:pt>
                <c:pt idx="4">
                  <c:v>1006.6000000000005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76-41F1-8F81-1AF1A244B32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113" y="685800"/>
            <a:ext cx="68357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796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590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386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181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976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771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568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362" algn="l" defTabSz="9955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113" y="685800"/>
            <a:ext cx="68357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5"/>
            <a:ext cx="13679488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209986" y="2453690"/>
            <a:ext cx="6077161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55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209986" y="4293890"/>
            <a:ext cx="6077161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55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5"/>
            <a:ext cx="13679488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" y="1245"/>
            <a:ext cx="13679488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5"/>
            <a:ext cx="13679488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83975" y="1485582"/>
            <a:ext cx="12311541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83977" y="254788"/>
            <a:ext cx="1231154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554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83979" y="6502343"/>
            <a:ext cx="3191881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673832" y="6502343"/>
            <a:ext cx="4331838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03638" y="6502343"/>
            <a:ext cx="3191881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5"/>
            <a:ext cx="13679488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3979" y="6502343"/>
            <a:ext cx="3191881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673832" y="6502343"/>
            <a:ext cx="4331838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03638" y="6502343"/>
            <a:ext cx="3191881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83975" y="254788"/>
            <a:ext cx="12311541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554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83975" y="1485582"/>
            <a:ext cx="12311541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45"/>
            <a:ext cx="13679488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956403" y="2528763"/>
            <a:ext cx="605358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55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3975" y="19040"/>
            <a:ext cx="12311541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3975" y="1062267"/>
            <a:ext cx="12311541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3979" y="6430898"/>
            <a:ext cx="3191881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73832" y="6430898"/>
            <a:ext cx="4331838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03638" y="6430898"/>
            <a:ext cx="3191881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554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33" indent="-373333" algn="l" defTabSz="995554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87" indent="-311110" algn="l" defTabSz="995554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444" indent="-248888" algn="l" defTabSz="995554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220" indent="-248888" algn="l" defTabSz="995554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997" indent="-248888" algn="l" defTabSz="995554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774" indent="-248888" algn="l" defTabSz="99555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50" indent="-248888" algn="l" defTabSz="99555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328" indent="-248888" algn="l" defTabSz="99555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105" indent="-248888" algn="l" defTabSz="99555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7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54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31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108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84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63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40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216" algn="l" defTabSz="99555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335689" y="2277677"/>
            <a:ext cx="5415634" cy="2045207"/>
          </a:xfrm>
        </p:spPr>
        <p:txBody>
          <a:bodyPr/>
          <a:lstStyle/>
          <a:p>
            <a:r>
              <a:rPr lang="en-US" altLang="ko-KR" b="1" dirty="0"/>
              <a:t>PIZZA SALES</a:t>
            </a:r>
            <a:br>
              <a:rPr lang="en-US" altLang="ko-KR" b="1" dirty="0"/>
            </a:br>
            <a:r>
              <a:rPr lang="en-US" altLang="ko-KR" b="1" dirty="0"/>
              <a:t>REPORT</a:t>
            </a:r>
            <a:endParaRPr lang="ko-KR" altLang="en-US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748501" y="4634881"/>
            <a:ext cx="4475731" cy="592522"/>
          </a:xfrm>
        </p:spPr>
        <p:txBody>
          <a:bodyPr/>
          <a:lstStyle/>
          <a:p>
            <a:r>
              <a:rPr lang="en-US" altLang="ko-KR" dirty="0"/>
              <a:t>JANURAY 2015 -  December 2015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678021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678021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me">
            <a:extLst>
              <a:ext uri="{FF2B5EF4-FFF2-40B4-BE49-F238E27FC236}">
                <a16:creationId xmlns:a16="http://schemas.microsoft.com/office/drawing/2014/main" id="{EC412288-EF43-C103-70A9-F7FECD6593BA}"/>
              </a:ext>
            </a:extLst>
          </p:cNvPr>
          <p:cNvSpPr txBox="1"/>
          <p:nvPr/>
        </p:nvSpPr>
        <p:spPr>
          <a:xfrm>
            <a:off x="9792072" y="493686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- Vikash singh</a:t>
            </a:r>
            <a:endParaRPr lang="en-IN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DA7CA7-D29B-E0A4-FAF9-BE69B640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</a:rPr>
              <a:t>Customer Behavior Analysis Insights</a:t>
            </a:r>
            <a:endParaRPr lang="en-IN" dirty="0">
              <a:solidFill>
                <a:schemeClr val="accent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9187F-8B0B-445A-53EE-020D7EE79E1D}"/>
              </a:ext>
            </a:extLst>
          </p:cNvPr>
          <p:cNvSpPr/>
          <p:nvPr/>
        </p:nvSpPr>
        <p:spPr>
          <a:xfrm>
            <a:off x="659118" y="1197546"/>
            <a:ext cx="4092393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400" b="1" dirty="0">
                <a:latin typeface="Montserrat" panose="00000500000000000000" pitchFamily="2" charset="0"/>
              </a:rPr>
              <a:t>Top 5 Ordered Pizzas:</a:t>
            </a:r>
          </a:p>
          <a:p>
            <a:endParaRPr lang="en-US" sz="1400" b="1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most popular pizzas include The Classic Deluxe, The Hawaiian Pizza, and The Barbecue Chicken Pizza. These pizzas are consistently among the top choices of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tree map showing the top 5 pizzas ordered by customers. 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IN" sz="1400" dirty="0">
              <a:latin typeface="Montserrat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2AEC7-7E91-903B-D5C6-79D6BE8BFCB2}"/>
              </a:ext>
            </a:extLst>
          </p:cNvPr>
          <p:cNvSpPr/>
          <p:nvPr/>
        </p:nvSpPr>
        <p:spPr>
          <a:xfrm>
            <a:off x="7487816" y="3717814"/>
            <a:ext cx="5533360" cy="2664308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400" b="1" dirty="0">
                <a:latin typeface="Montserrat" panose="00000500000000000000" pitchFamily="2" charset="0"/>
              </a:rPr>
              <a:t>Ingredient Preferences:</a:t>
            </a:r>
          </a:p>
          <a:p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Customers show a strong preference for pizzas with ingredients like Mozzarella Cheese, Pepperoni, and Barbecue Chicken, indicating the popular flavors and toppings.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donut chart highlighting the top 5 ingredients loved by customers.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4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IN" sz="1400" dirty="0"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469C4-1701-FEDA-9962-40DBE19E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5399585" y="1341562"/>
            <a:ext cx="7620786" cy="2088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0C1D7A-D641-9EB2-4382-CA8AADF55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>
          <a:xfrm>
            <a:off x="683977" y="3789823"/>
            <a:ext cx="4815704" cy="25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71AFCE-5F28-4318-7ABD-99959C23B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51" y="1349893"/>
            <a:ext cx="12457383" cy="798753"/>
          </a:xfrm>
          <a:solidFill>
            <a:srgbClr val="BFBFBF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and Weekly Sales Patterns: Sales peak during the summer months (June, July) and towards the end of the workweek (Fridays and Thursdays), indicating a strong season and weekly  trend in pizza demand.</a:t>
            </a:r>
            <a:endParaRPr lang="en-IN" sz="1400" b="1" i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7CEB6-3A8F-49B9-F46C-2A02D5F6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6" y="551140"/>
            <a:ext cx="5867735" cy="798753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DC2D570-7268-237A-28D1-8D4B423B09DC}"/>
              </a:ext>
            </a:extLst>
          </p:cNvPr>
          <p:cNvSpPr txBox="1">
            <a:spLocks/>
          </p:cNvSpPr>
          <p:nvPr/>
        </p:nvSpPr>
        <p:spPr>
          <a:xfrm>
            <a:off x="356451" y="2205658"/>
            <a:ext cx="12457383" cy="798753"/>
          </a:xfrm>
          <a:prstGeom prst="rect">
            <a:avLst/>
          </a:prstGeom>
          <a:solidFill>
            <a:srgbClr val="BFBFBF"/>
          </a:solidFill>
        </p:spPr>
        <p:txBody>
          <a:bodyPr vert="horz" lIns="99569" tIns="49785" rIns="99569" bIns="49785" rtlCol="0">
            <a:noAutofit/>
          </a:bodyPr>
          <a:lstStyle>
            <a:lvl1pPr marL="373333" indent="-373333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87" indent="-311110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44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22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39997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777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5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28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105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Pizza Sizes and Price Sensitivity: Large and medium pizzas generate the most revenue, and there is a noticeable price  among </a:t>
            </a:r>
          </a:p>
          <a:p>
            <a:pPr marL="0" indent="0">
              <a:lnSpc>
                <a:spcPct val="150000"/>
              </a:lnSpc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customers, with mid-priced pizzas ($10-$20) being the most popular.</a:t>
            </a:r>
            <a:endParaRPr lang="en-IN" sz="1400" b="1" i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502E6F6-94DF-5E67-47FE-48893AEE4F48}"/>
              </a:ext>
            </a:extLst>
          </p:cNvPr>
          <p:cNvSpPr txBox="1">
            <a:spLocks/>
          </p:cNvSpPr>
          <p:nvPr/>
        </p:nvSpPr>
        <p:spPr>
          <a:xfrm>
            <a:off x="338877" y="3030417"/>
            <a:ext cx="586773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554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Implications</a:t>
            </a:r>
            <a:endParaRPr lang="en-IN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AC38378-B31C-C293-70D3-1956050DF0EF}"/>
              </a:ext>
            </a:extLst>
          </p:cNvPr>
          <p:cNvSpPr txBox="1">
            <a:spLocks/>
          </p:cNvSpPr>
          <p:nvPr/>
        </p:nvSpPr>
        <p:spPr>
          <a:xfrm>
            <a:off x="495858" y="3822704"/>
            <a:ext cx="12317976" cy="951271"/>
          </a:xfrm>
          <a:prstGeom prst="rect">
            <a:avLst/>
          </a:prstGeom>
          <a:solidFill>
            <a:srgbClr val="BFBFBF"/>
          </a:solidFill>
        </p:spPr>
        <p:txBody>
          <a:bodyPr vert="horz" lIns="99569" tIns="49785" rIns="99569" bIns="49785" rtlCol="0">
            <a:noAutofit/>
          </a:bodyPr>
          <a:lstStyle>
            <a:lvl1pPr marL="373333" indent="-373333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87" indent="-311110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44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22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39997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777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5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28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105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Marketing: Utilize the identified peak seasons and weekdays for  promotional campaigns to maximize sales during these high-demand periods.</a:t>
            </a:r>
            <a:endParaRPr lang="en-IN" sz="1400" b="1" i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6207B73-E8E6-0A52-2A56-439E5D70AC1D}"/>
              </a:ext>
            </a:extLst>
          </p:cNvPr>
          <p:cNvSpPr txBox="1">
            <a:spLocks/>
          </p:cNvSpPr>
          <p:nvPr/>
        </p:nvSpPr>
        <p:spPr>
          <a:xfrm>
            <a:off x="495858" y="4817903"/>
            <a:ext cx="12317976" cy="801064"/>
          </a:xfrm>
          <a:prstGeom prst="rect">
            <a:avLst/>
          </a:prstGeom>
          <a:solidFill>
            <a:srgbClr val="BFBFBF"/>
          </a:solidFill>
        </p:spPr>
        <p:txBody>
          <a:bodyPr vert="horz" lIns="99569" tIns="49785" rIns="99569" bIns="49785" rtlCol="0">
            <a:noAutofit/>
          </a:bodyPr>
          <a:lstStyle>
            <a:lvl1pPr marL="373333" indent="-373333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87" indent="-311110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44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22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39997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777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5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28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105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 Strategy Optimization: Focus on mid-range pricing and explore flexible pricing strategies to attract customers, especially for higher-priced pizzas, without sacrificing profitability</a:t>
            </a:r>
            <a:endParaRPr lang="en-IN" sz="1400" b="1" i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D7CC888-76BC-C33B-7D37-5E509024CA2F}"/>
              </a:ext>
            </a:extLst>
          </p:cNvPr>
          <p:cNvSpPr txBox="1">
            <a:spLocks/>
          </p:cNvSpPr>
          <p:nvPr/>
        </p:nvSpPr>
        <p:spPr>
          <a:xfrm>
            <a:off x="507318" y="5670764"/>
            <a:ext cx="12317976" cy="798754"/>
          </a:xfrm>
          <a:prstGeom prst="rect">
            <a:avLst/>
          </a:prstGeom>
          <a:solidFill>
            <a:srgbClr val="BFBFBF"/>
          </a:solidFill>
        </p:spPr>
        <p:txBody>
          <a:bodyPr vert="horz" lIns="99569" tIns="49785" rIns="99569" bIns="49785" rtlCol="0">
            <a:noAutofit/>
          </a:bodyPr>
          <a:lstStyle>
            <a:lvl1pPr marL="373333" indent="-373333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87" indent="-311110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44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22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39997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7774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50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28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105" indent="-248888" algn="l" defTabSz="9955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Focus: Continue emphasizing large and medium pizzas in product offerings and promotions, while considering the introduction of customizable options based on popular ingredients.</a:t>
            </a:r>
            <a:endParaRPr lang="en-IN" sz="1400" b="1" i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1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771293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E9E833-E540-E729-E853-2B45735E3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6403" y="2528763"/>
            <a:ext cx="6053589" cy="1333079"/>
          </a:xfrm>
        </p:spPr>
        <p:txBody>
          <a:bodyPr/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Q&amp;A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1C8FC-6ADF-064B-4574-3ED71D389855}"/>
              </a:ext>
            </a:extLst>
          </p:cNvPr>
          <p:cNvSpPr txBox="1"/>
          <p:nvPr/>
        </p:nvSpPr>
        <p:spPr>
          <a:xfrm>
            <a:off x="9648056" y="3861842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Any Questions ?</a:t>
            </a:r>
            <a:endParaRPr lang="en-IN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8279903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50950" y="4903489"/>
            <a:ext cx="299453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150950" y="2522239"/>
            <a:ext cx="299453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6047655" y="742243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975657" y="1125538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35688" y="74082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047667" y="2061652"/>
            <a:ext cx="4726769" cy="461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01    Introduction</a:t>
            </a:r>
          </a:p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02    Data Overview</a:t>
            </a:r>
          </a:p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03    KPI’S</a:t>
            </a:r>
          </a:p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04    Sales Analysis</a:t>
            </a:r>
          </a:p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05    Customer Behaviour Analysis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06    </a:t>
            </a:r>
            <a:r>
              <a:rPr lang="en-IN" sz="2200" b="1" dirty="0">
                <a:solidFill>
                  <a:schemeClr val="bg1"/>
                </a:solidFill>
                <a:latin typeface="+mj-lt"/>
              </a:rPr>
              <a:t>Key Insights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07    </a:t>
            </a:r>
            <a:r>
              <a:rPr lang="en-IN" sz="2200" b="1" dirty="0">
                <a:solidFill>
                  <a:schemeClr val="bg1"/>
                </a:solidFill>
                <a:latin typeface="+mj-lt"/>
              </a:rPr>
              <a:t>Conclusion and Implications</a:t>
            </a:r>
          </a:p>
          <a:p>
            <a:pPr>
              <a:lnSpc>
                <a:spcPct val="150000"/>
              </a:lnSpc>
              <a:defRPr/>
            </a:pPr>
            <a:r>
              <a:rPr lang="en-IN" sz="2200" b="1" dirty="0">
                <a:solidFill>
                  <a:schemeClr val="bg1"/>
                </a:solidFill>
                <a:latin typeface="+mj-lt"/>
              </a:rPr>
              <a:t>08    Q&amp;A   </a:t>
            </a:r>
          </a:p>
          <a:p>
            <a:pPr>
              <a:lnSpc>
                <a:spcPct val="150000"/>
              </a:lnSpc>
              <a:defRPr/>
            </a:pP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75657" y="645413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extLst>
              <a:ext uri="{FF2B5EF4-FFF2-40B4-BE49-F238E27FC236}">
                <a16:creationId xmlns:a16="http://schemas.microsoft.com/office/drawing/2014/main" id="{1A454465-E293-1A9F-5B77-690A9DE2E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104" y="1222077"/>
            <a:ext cx="11521280" cy="524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Project Overview: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B0604020202020204" charset="0"/>
              </a:rPr>
              <a:t> Conducted an in-depth analysis of pizza sales data to uncover key trends and insights.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B0604020202020204" charset="0"/>
              </a:rPr>
              <a:t> Utilized Microsoft Excel for cleaning and transforming the data, SQL Server for querying the data and Power BI for creating interactive    dashboards.</a:t>
            </a:r>
          </a:p>
          <a:p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Objectives and Goals: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Maven pro" panose="02000000000000000000" charset="0"/>
              </a:rPr>
              <a:t> Sales Analysis:</a:t>
            </a: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To understand sales performance across different pizza sizes, categories, and time periods.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Maven pro" panose="02000000000000000000" charset="0"/>
              </a:rPr>
              <a:t> Customer Behavior Analysis:</a:t>
            </a: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To explore customer ordering patterns, preferences, and the relationship between order quantity and price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Tools Used: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SQL Server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Power BI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PostgreSQL Server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Scope: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Data from January 2015 to December 2015.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aven pro" panose="02000000000000000000" charset="0"/>
              </a:rPr>
              <a:t> Focused on providing actionable insights to drive decision-making and optimize sales strategies.</a:t>
            </a:r>
          </a:p>
        </p:txBody>
      </p:sp>
      <p:sp>
        <p:nvSpPr>
          <p:cNvPr id="11" name="자유형 7"/>
          <p:cNvSpPr/>
          <p:nvPr/>
        </p:nvSpPr>
        <p:spPr>
          <a:xfrm flipH="1">
            <a:off x="4103440" y="405468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b="1" dirty="0">
              <a:solidFill>
                <a:srgbClr val="222222"/>
              </a:solidFill>
              <a:latin typeface="Montserrat" panose="00000500000000000000" pitchFamily="2" charset="0"/>
              <a:cs typeface="굴림" pitchFamily="50" charset="-127"/>
            </a:endParaRPr>
          </a:p>
          <a:p>
            <a:pPr algn="ctr"/>
            <a:r>
              <a:rPr kumimoji="1" lang="en-US" altLang="ko-KR" sz="3200" b="1" dirty="0">
                <a:solidFill>
                  <a:srgbClr val="222222"/>
                </a:solidFill>
                <a:latin typeface="Montserrat" panose="00000500000000000000" pitchFamily="2" charset="0"/>
                <a:cs typeface="굴림" pitchFamily="50" charset="-127"/>
              </a:rPr>
              <a:t>Introduction</a:t>
            </a:r>
          </a:p>
          <a:p>
            <a:pPr algn="ctr"/>
            <a:endParaRPr lang="ko-KR" altLang="en-US" sz="3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0E706-BEDD-5797-BBE1-936BD6A95BF4}"/>
              </a:ext>
            </a:extLst>
          </p:cNvPr>
          <p:cNvSpPr/>
          <p:nvPr/>
        </p:nvSpPr>
        <p:spPr>
          <a:xfrm>
            <a:off x="9801573" y="1434570"/>
            <a:ext cx="2016224" cy="14401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FE9C38-8BAD-0E22-74E8-2EA5CEA3ACB9}"/>
              </a:ext>
            </a:extLst>
          </p:cNvPr>
          <p:cNvSpPr/>
          <p:nvPr/>
        </p:nvSpPr>
        <p:spPr>
          <a:xfrm>
            <a:off x="5468978" y="1446094"/>
            <a:ext cx="2016224" cy="14401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2246A5-8A56-5123-F6AD-D800AAF07AD4}"/>
              </a:ext>
            </a:extLst>
          </p:cNvPr>
          <p:cNvSpPr/>
          <p:nvPr/>
        </p:nvSpPr>
        <p:spPr>
          <a:xfrm>
            <a:off x="917915" y="1446094"/>
            <a:ext cx="2016224" cy="14401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Pizza Slice">
                <a:extLst>
                  <a:ext uri="{FF2B5EF4-FFF2-40B4-BE49-F238E27FC236}">
                    <a16:creationId xmlns:a16="http://schemas.microsoft.com/office/drawing/2014/main" id="{E6F51CD2-4BE8-D22E-7D91-6EF955A4D90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24109011"/>
                  </p:ext>
                </p:extLst>
              </p:nvPr>
            </p:nvGraphicFramePr>
            <p:xfrm>
              <a:off x="1100893" y="1494342"/>
              <a:ext cx="1650267" cy="14226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0267" cy="1422644"/>
                    </a:xfrm>
                    <a:prstGeom prst="rect">
                      <a:avLst/>
                    </a:prstGeom>
                  </am3d:spPr>
                  <am3d:camera>
                    <am3d:pos x="0" y="0" z="574445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5628" d="1000000"/>
                    <am3d:preTrans dx="0" dy="-192306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18218" ay="659956" az="19809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0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Pizza Slice">
                <a:extLst>
                  <a:ext uri="{FF2B5EF4-FFF2-40B4-BE49-F238E27FC236}">
                    <a16:creationId xmlns:a16="http://schemas.microsoft.com/office/drawing/2014/main" id="{E6F51CD2-4BE8-D22E-7D91-6EF955A4D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893" y="1494342"/>
                <a:ext cx="1650267" cy="142264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20085-468B-EF11-05A3-29F88FDD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8158E1-BBA1-8C4A-151B-E956CBCEF2DD}"/>
              </a:ext>
            </a:extLst>
          </p:cNvPr>
          <p:cNvSpPr/>
          <p:nvPr/>
        </p:nvSpPr>
        <p:spPr>
          <a:xfrm>
            <a:off x="917915" y="3294581"/>
            <a:ext cx="2160240" cy="17281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45 Unique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Pizzas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Maven pro" panose="020000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64A47-B704-71DD-85F6-5266B5E64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14" y="1500500"/>
            <a:ext cx="1368152" cy="138575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EE1399-73CA-180D-9F49-BD8763F736C7}"/>
              </a:ext>
            </a:extLst>
          </p:cNvPr>
          <p:cNvSpPr/>
          <p:nvPr/>
        </p:nvSpPr>
        <p:spPr>
          <a:xfrm>
            <a:off x="5449282" y="3294581"/>
            <a:ext cx="2160240" cy="17281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4 Pizzas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Category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supreme,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Chicken, Veg,Classic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Maven pro" panose="02000000000000000000" charset="0"/>
            </a:endParaRPr>
          </a:p>
        </p:txBody>
      </p:sp>
      <p:grpSp>
        <p:nvGrpSpPr>
          <p:cNvPr id="13" name="Google Shape;10396;p87">
            <a:extLst>
              <a:ext uri="{FF2B5EF4-FFF2-40B4-BE49-F238E27FC236}">
                <a16:creationId xmlns:a16="http://schemas.microsoft.com/office/drawing/2014/main" id="{FE52799E-51CA-4BDF-73C4-C91DF7B74C19}"/>
              </a:ext>
            </a:extLst>
          </p:cNvPr>
          <p:cNvGrpSpPr/>
          <p:nvPr/>
        </p:nvGrpSpPr>
        <p:grpSpPr>
          <a:xfrm>
            <a:off x="9905406" y="1681958"/>
            <a:ext cx="1812996" cy="984205"/>
            <a:chOff x="-62150375" y="2664925"/>
            <a:chExt cx="316650" cy="318225"/>
          </a:xfrm>
        </p:grpSpPr>
        <p:sp>
          <p:nvSpPr>
            <p:cNvPr id="14" name="Google Shape;10397;p87">
              <a:extLst>
                <a:ext uri="{FF2B5EF4-FFF2-40B4-BE49-F238E27FC236}">
                  <a16:creationId xmlns:a16="http://schemas.microsoft.com/office/drawing/2014/main" id="{3B0727E4-361F-A2B4-8B6C-8C3CD7EDC003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398;p87">
              <a:extLst>
                <a:ext uri="{FF2B5EF4-FFF2-40B4-BE49-F238E27FC236}">
                  <a16:creationId xmlns:a16="http://schemas.microsoft.com/office/drawing/2014/main" id="{4610FCAE-A309-A2EA-2964-E74CB35B4FAC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399;p87">
              <a:extLst>
                <a:ext uri="{FF2B5EF4-FFF2-40B4-BE49-F238E27FC236}">
                  <a16:creationId xmlns:a16="http://schemas.microsoft.com/office/drawing/2014/main" id="{8E0E4384-4681-EFFD-C540-D8BF23213772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400;p87">
              <a:extLst>
                <a:ext uri="{FF2B5EF4-FFF2-40B4-BE49-F238E27FC236}">
                  <a16:creationId xmlns:a16="http://schemas.microsoft.com/office/drawing/2014/main" id="{E4F131E1-44F8-9A70-F6D9-90D4ACD8F5D9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A9B346-46FB-65CA-135A-7554E9357341}"/>
              </a:ext>
            </a:extLst>
          </p:cNvPr>
          <p:cNvSpPr/>
          <p:nvPr/>
        </p:nvSpPr>
        <p:spPr>
          <a:xfrm>
            <a:off x="9801573" y="3303046"/>
            <a:ext cx="2160240" cy="17281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5 Different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aven pro" panose="02000000000000000000" charset="0"/>
              </a:rPr>
              <a:t>Pizza sizes R, M, L, X-L, XXL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Maven pr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8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438D8F-7BD4-C872-3498-89C29FC8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68" y="264985"/>
            <a:ext cx="1813277" cy="798753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atin typeface="Montserrat" panose="00000500000000000000" pitchFamily="2" charset="0"/>
              </a:rPr>
              <a:t>KPI’S</a:t>
            </a:r>
            <a:endParaRPr lang="en-IN" dirty="0"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atin typeface="Montserrat" panose="00000500000000000000" pitchFamily="2" charset="0"/>
            </a:endParaRPr>
          </a:p>
        </p:txBody>
      </p:sp>
      <p:sp>
        <p:nvSpPr>
          <p:cNvPr id="11" name="Google Shape;2252;p79">
            <a:extLst>
              <a:ext uri="{FF2B5EF4-FFF2-40B4-BE49-F238E27FC236}">
                <a16:creationId xmlns:a16="http://schemas.microsoft.com/office/drawing/2014/main" id="{C1352806-46B4-9574-DD92-0A4A3DC236DF}"/>
              </a:ext>
            </a:extLst>
          </p:cNvPr>
          <p:cNvSpPr/>
          <p:nvPr/>
        </p:nvSpPr>
        <p:spPr>
          <a:xfrm rot="16200000">
            <a:off x="2541726" y="657419"/>
            <a:ext cx="192253" cy="237157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Google Shape;2252;p79">
            <a:extLst>
              <a:ext uri="{FF2B5EF4-FFF2-40B4-BE49-F238E27FC236}">
                <a16:creationId xmlns:a16="http://schemas.microsoft.com/office/drawing/2014/main" id="{D50DBB87-A72B-8BB1-3E36-19D6F9009A07}"/>
              </a:ext>
            </a:extLst>
          </p:cNvPr>
          <p:cNvSpPr/>
          <p:nvPr/>
        </p:nvSpPr>
        <p:spPr>
          <a:xfrm rot="5400000">
            <a:off x="2717719" y="655330"/>
            <a:ext cx="192253" cy="237157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00B050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5B6579-8758-4265-0241-12E1BE26E6BE}"/>
              </a:ext>
            </a:extLst>
          </p:cNvPr>
          <p:cNvSpPr/>
          <p:nvPr/>
        </p:nvSpPr>
        <p:spPr>
          <a:xfrm>
            <a:off x="510397" y="1512522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$ 817.86K</a:t>
            </a:r>
          </a:p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Total Revenue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E81F0A-4753-189C-3D18-A3E0F2B35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91" y="1555132"/>
            <a:ext cx="422515" cy="42251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C8E89E-CCDF-AE4B-C06C-3D0B7345632F}"/>
              </a:ext>
            </a:extLst>
          </p:cNvPr>
          <p:cNvSpPr/>
          <p:nvPr/>
        </p:nvSpPr>
        <p:spPr>
          <a:xfrm>
            <a:off x="3026906" y="1512522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$</a:t>
            </a:r>
            <a:r>
              <a:rPr lang="en-US" sz="3200" b="1" dirty="0">
                <a:latin typeface="Montserrat" panose="00000500000000000000" pitchFamily="2" charset="0"/>
              </a:rPr>
              <a:t>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38.31</a:t>
            </a:r>
          </a:p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 Avg sell per order</a:t>
            </a:r>
            <a:endParaRPr lang="en-IN" sz="1600" b="1" dirty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EAA76D9-565A-1F5F-8F52-CFFD7CAB79BD}"/>
              </a:ext>
            </a:extLst>
          </p:cNvPr>
          <p:cNvSpPr/>
          <p:nvPr/>
        </p:nvSpPr>
        <p:spPr>
          <a:xfrm>
            <a:off x="5543415" y="1512521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49574</a:t>
            </a:r>
          </a:p>
          <a:p>
            <a:pPr algn="ctr"/>
            <a:r>
              <a:rPr lang="en-IN" sz="1600" b="1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Total pizzas sold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F484F2C-3E68-F0E8-1132-17952E08F99C}"/>
              </a:ext>
            </a:extLst>
          </p:cNvPr>
          <p:cNvSpPr/>
          <p:nvPr/>
        </p:nvSpPr>
        <p:spPr>
          <a:xfrm>
            <a:off x="8060210" y="1522981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21350</a:t>
            </a:r>
          </a:p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Total Orders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4575D6-2C8C-AB9A-4F0D-D406A211CE5A}"/>
              </a:ext>
            </a:extLst>
          </p:cNvPr>
          <p:cNvSpPr/>
          <p:nvPr/>
        </p:nvSpPr>
        <p:spPr>
          <a:xfrm>
            <a:off x="10543349" y="1512521"/>
            <a:ext cx="2376264" cy="151216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Montserrat" panose="00000500000000000000" pitchFamily="2" charset="0"/>
              </a:rPr>
              <a:t>2.32</a:t>
            </a:r>
          </a:p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pizzas per order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15610B-DA71-2CD4-E708-1305EEE3A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1512521"/>
            <a:ext cx="467949" cy="4306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23D138-4C01-6670-6994-CA8371310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75" y="1508493"/>
            <a:ext cx="421200" cy="4306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0FB28E-794B-EF6C-7A5D-77C464A148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49" y="1522981"/>
            <a:ext cx="421200" cy="421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7EC9B5-4E83-C8F1-D021-D383A6D0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983" y="1522981"/>
            <a:ext cx="585935" cy="421200"/>
          </a:xfrm>
          <a:prstGeom prst="rect">
            <a:avLst/>
          </a:prstGeom>
        </p:spPr>
      </p:pic>
      <p:grpSp>
        <p:nvGrpSpPr>
          <p:cNvPr id="53" name="Google Shape;2231;p79">
            <a:extLst>
              <a:ext uri="{FF2B5EF4-FFF2-40B4-BE49-F238E27FC236}">
                <a16:creationId xmlns:a16="http://schemas.microsoft.com/office/drawing/2014/main" id="{07D1AD9D-A0AB-D4D0-83C8-B33FBE000A0A}"/>
              </a:ext>
            </a:extLst>
          </p:cNvPr>
          <p:cNvGrpSpPr/>
          <p:nvPr/>
        </p:nvGrpSpPr>
        <p:grpSpPr>
          <a:xfrm rot="5400000">
            <a:off x="1146153" y="3545402"/>
            <a:ext cx="1120949" cy="304981"/>
            <a:chOff x="4659775" y="2072775"/>
            <a:chExt cx="74325" cy="28700"/>
          </a:xfrm>
        </p:grpSpPr>
        <p:sp>
          <p:nvSpPr>
            <p:cNvPr id="54" name="Google Shape;2232;p79">
              <a:extLst>
                <a:ext uri="{FF2B5EF4-FFF2-40B4-BE49-F238E27FC236}">
                  <a16:creationId xmlns:a16="http://schemas.microsoft.com/office/drawing/2014/main" id="{37C373A6-00C2-C9C5-79AA-0F7B569DB458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33;p79">
              <a:extLst>
                <a:ext uri="{FF2B5EF4-FFF2-40B4-BE49-F238E27FC236}">
                  <a16:creationId xmlns:a16="http://schemas.microsoft.com/office/drawing/2014/main" id="{E4A2AE7E-F54F-A520-9D70-D5AFFA0101DA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234;p79">
              <a:extLst>
                <a:ext uri="{FF2B5EF4-FFF2-40B4-BE49-F238E27FC236}">
                  <a16:creationId xmlns:a16="http://schemas.microsoft.com/office/drawing/2014/main" id="{0978CD65-CED2-CEEE-5514-E0064ACD3CA2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2231;p79">
            <a:extLst>
              <a:ext uri="{FF2B5EF4-FFF2-40B4-BE49-F238E27FC236}">
                <a16:creationId xmlns:a16="http://schemas.microsoft.com/office/drawing/2014/main" id="{628CC45C-797B-586A-3F47-F6D4B330319A}"/>
              </a:ext>
            </a:extLst>
          </p:cNvPr>
          <p:cNvGrpSpPr/>
          <p:nvPr/>
        </p:nvGrpSpPr>
        <p:grpSpPr>
          <a:xfrm rot="5400000">
            <a:off x="3742879" y="3542718"/>
            <a:ext cx="1120949" cy="304981"/>
            <a:chOff x="4659775" y="2072775"/>
            <a:chExt cx="74325" cy="28700"/>
          </a:xfrm>
        </p:grpSpPr>
        <p:sp>
          <p:nvSpPr>
            <p:cNvPr id="58" name="Google Shape;2232;p79">
              <a:extLst>
                <a:ext uri="{FF2B5EF4-FFF2-40B4-BE49-F238E27FC236}">
                  <a16:creationId xmlns:a16="http://schemas.microsoft.com/office/drawing/2014/main" id="{5974C867-125A-A009-871C-233454A99432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233;p79">
              <a:extLst>
                <a:ext uri="{FF2B5EF4-FFF2-40B4-BE49-F238E27FC236}">
                  <a16:creationId xmlns:a16="http://schemas.microsoft.com/office/drawing/2014/main" id="{F0368C0A-6E82-CA35-37A0-F9FE825A3527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2234;p79">
              <a:extLst>
                <a:ext uri="{FF2B5EF4-FFF2-40B4-BE49-F238E27FC236}">
                  <a16:creationId xmlns:a16="http://schemas.microsoft.com/office/drawing/2014/main" id="{6E7DFC6F-3E29-BB70-47B0-48D54757A06E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2231;p79">
            <a:extLst>
              <a:ext uri="{FF2B5EF4-FFF2-40B4-BE49-F238E27FC236}">
                <a16:creationId xmlns:a16="http://schemas.microsoft.com/office/drawing/2014/main" id="{AD54D9B8-B96E-6095-A4E1-D4E6283F2F5A}"/>
              </a:ext>
            </a:extLst>
          </p:cNvPr>
          <p:cNvGrpSpPr/>
          <p:nvPr/>
        </p:nvGrpSpPr>
        <p:grpSpPr>
          <a:xfrm rot="5400000">
            <a:off x="6129791" y="3542718"/>
            <a:ext cx="1120949" cy="304981"/>
            <a:chOff x="4659775" y="2072775"/>
            <a:chExt cx="74325" cy="28700"/>
          </a:xfrm>
        </p:grpSpPr>
        <p:sp>
          <p:nvSpPr>
            <p:cNvPr id="62" name="Google Shape;2232;p79">
              <a:extLst>
                <a:ext uri="{FF2B5EF4-FFF2-40B4-BE49-F238E27FC236}">
                  <a16:creationId xmlns:a16="http://schemas.microsoft.com/office/drawing/2014/main" id="{FBEBC154-9E65-380A-9097-5DBB4D9F8AA7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233;p79">
              <a:extLst>
                <a:ext uri="{FF2B5EF4-FFF2-40B4-BE49-F238E27FC236}">
                  <a16:creationId xmlns:a16="http://schemas.microsoft.com/office/drawing/2014/main" id="{9A5038B2-CAF5-91DB-E60F-1F50787F5D74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234;p79">
              <a:extLst>
                <a:ext uri="{FF2B5EF4-FFF2-40B4-BE49-F238E27FC236}">
                  <a16:creationId xmlns:a16="http://schemas.microsoft.com/office/drawing/2014/main" id="{2AD66CC7-7B5D-E6C6-03F5-8F467CD45DA1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2231;p79">
            <a:extLst>
              <a:ext uri="{FF2B5EF4-FFF2-40B4-BE49-F238E27FC236}">
                <a16:creationId xmlns:a16="http://schemas.microsoft.com/office/drawing/2014/main" id="{5A10F13C-5FB3-461A-8154-919564331A99}"/>
              </a:ext>
            </a:extLst>
          </p:cNvPr>
          <p:cNvGrpSpPr/>
          <p:nvPr/>
        </p:nvGrpSpPr>
        <p:grpSpPr>
          <a:xfrm rot="5400000">
            <a:off x="8599265" y="3542718"/>
            <a:ext cx="1120949" cy="304981"/>
            <a:chOff x="4659775" y="2072775"/>
            <a:chExt cx="74325" cy="28700"/>
          </a:xfrm>
        </p:grpSpPr>
        <p:sp>
          <p:nvSpPr>
            <p:cNvPr id="66" name="Google Shape;2232;p79">
              <a:extLst>
                <a:ext uri="{FF2B5EF4-FFF2-40B4-BE49-F238E27FC236}">
                  <a16:creationId xmlns:a16="http://schemas.microsoft.com/office/drawing/2014/main" id="{7AA463D8-CCF1-61B7-0584-2335358F2048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233;p79">
              <a:extLst>
                <a:ext uri="{FF2B5EF4-FFF2-40B4-BE49-F238E27FC236}">
                  <a16:creationId xmlns:a16="http://schemas.microsoft.com/office/drawing/2014/main" id="{229C02F7-D973-6D9E-0403-A0F4FE9BD0E6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34;p79">
              <a:extLst>
                <a:ext uri="{FF2B5EF4-FFF2-40B4-BE49-F238E27FC236}">
                  <a16:creationId xmlns:a16="http://schemas.microsoft.com/office/drawing/2014/main" id="{80E71BFA-3D08-176C-465E-6D64BFDDBA27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" name="Google Shape;2231;p79">
            <a:extLst>
              <a:ext uri="{FF2B5EF4-FFF2-40B4-BE49-F238E27FC236}">
                <a16:creationId xmlns:a16="http://schemas.microsoft.com/office/drawing/2014/main" id="{59978B28-7933-E42C-DC6A-87DD4D479023}"/>
              </a:ext>
            </a:extLst>
          </p:cNvPr>
          <p:cNvGrpSpPr/>
          <p:nvPr/>
        </p:nvGrpSpPr>
        <p:grpSpPr>
          <a:xfrm rot="5400000">
            <a:off x="11259895" y="3542718"/>
            <a:ext cx="1120949" cy="304981"/>
            <a:chOff x="4659775" y="2072775"/>
            <a:chExt cx="74325" cy="28700"/>
          </a:xfrm>
        </p:grpSpPr>
        <p:sp>
          <p:nvSpPr>
            <p:cNvPr id="70" name="Google Shape;2232;p79">
              <a:extLst>
                <a:ext uri="{FF2B5EF4-FFF2-40B4-BE49-F238E27FC236}">
                  <a16:creationId xmlns:a16="http://schemas.microsoft.com/office/drawing/2014/main" id="{9398F67E-DEFD-788B-84CF-CD1570E25C0A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2233;p79">
              <a:extLst>
                <a:ext uri="{FF2B5EF4-FFF2-40B4-BE49-F238E27FC236}">
                  <a16:creationId xmlns:a16="http://schemas.microsoft.com/office/drawing/2014/main" id="{972B45E4-FBC0-8830-74FB-3299A67A9ACA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2234;p79">
              <a:extLst>
                <a:ext uri="{FF2B5EF4-FFF2-40B4-BE49-F238E27FC236}">
                  <a16:creationId xmlns:a16="http://schemas.microsoft.com/office/drawing/2014/main" id="{5FA43545-6ACC-1DE0-787C-5675AC39939F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5DCED44-6EE9-9E96-E0A6-C055CB205A5C}"/>
              </a:ext>
            </a:extLst>
          </p:cNvPr>
          <p:cNvSpPr/>
          <p:nvPr/>
        </p:nvSpPr>
        <p:spPr>
          <a:xfrm>
            <a:off x="510397" y="4544644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Total revenue for</a:t>
            </a:r>
          </a:p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 period from           Jan 2015 – Dec 2015 is 817.86k dollars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B271491-2CDA-BD5C-3F77-4D9A31F71D85}"/>
              </a:ext>
            </a:extLst>
          </p:cNvPr>
          <p:cNvSpPr/>
          <p:nvPr/>
        </p:nvSpPr>
        <p:spPr>
          <a:xfrm>
            <a:off x="3033737" y="4508158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Avg sell per order  is  for pizzas is</a:t>
            </a:r>
          </a:p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Of $ 38.31 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C018387-3A59-D2C0-AF08-E753AE77035A}"/>
              </a:ext>
            </a:extLst>
          </p:cNvPr>
          <p:cNvSpPr/>
          <p:nvPr/>
        </p:nvSpPr>
        <p:spPr>
          <a:xfrm>
            <a:off x="5560243" y="4461210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Total Pizzas sold   during a period are   49574  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C99BBFA-EFB9-696D-7839-C3556A31F634}"/>
              </a:ext>
            </a:extLst>
          </p:cNvPr>
          <p:cNvSpPr/>
          <p:nvPr/>
        </p:nvSpPr>
        <p:spPr>
          <a:xfrm>
            <a:off x="8060210" y="4446190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Total orders            received in a year are 21350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D9B8183-F538-92F7-1CCD-32CC117F7700}"/>
              </a:ext>
            </a:extLst>
          </p:cNvPr>
          <p:cNvSpPr/>
          <p:nvPr/>
        </p:nvSpPr>
        <p:spPr>
          <a:xfrm>
            <a:off x="10560177" y="4446189"/>
            <a:ext cx="2376264" cy="151216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accent4">
                <a:lumMod val="40000"/>
                <a:lumOff val="60000"/>
              </a:schemeClr>
            </a:solidFill>
            <a:prstDash val="lgDashDot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We have sold 2.32 pizzas per order</a:t>
            </a:r>
            <a:endParaRPr lang="en-IN" sz="1600" b="1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0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44ABA6-05A9-ABEA-FEDD-FB83D6B3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77" y="254788"/>
            <a:ext cx="4931631" cy="798753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Sales Dashboard</a:t>
            </a:r>
            <a:endParaRPr lang="en-IN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06B10-B0DF-1D3A-7048-52AF33C9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7" y="1054734"/>
            <a:ext cx="11841174" cy="53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D0CA3-B405-F2F7-7E41-35E2DE5B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30" y="346796"/>
            <a:ext cx="5147655" cy="798753"/>
          </a:xfrm>
          <a:solidFill>
            <a:srgbClr val="BFBFBF"/>
          </a:solidFill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ales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Analysis Insights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8D34B-0883-D20C-46ED-4D63D11A162D}"/>
              </a:ext>
            </a:extLst>
          </p:cNvPr>
          <p:cNvSpPr/>
          <p:nvPr/>
        </p:nvSpPr>
        <p:spPr>
          <a:xfrm>
            <a:off x="649430" y="1387571"/>
            <a:ext cx="3814050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Total Revenue by Pizza Size: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Large and Medium pizzas generated the highest revenue, with Large pizzas contributing 45.89% of total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 pie chart illustrating revenue distribution across different pizza sizes. </a:t>
            </a:r>
          </a:p>
          <a:p>
            <a:endParaRPr lang="en-US" sz="1400" b="1" dirty="0">
              <a:latin typeface="Montserrat" panose="00000500000000000000" pitchFamily="2" charset="0"/>
            </a:endParaRP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IN" sz="1400" dirty="0">
              <a:latin typeface="Montserrat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DB680-5B51-5A6F-0EE9-17A532AAA03C}"/>
              </a:ext>
            </a:extLst>
          </p:cNvPr>
          <p:cNvSpPr/>
          <p:nvPr/>
        </p:nvSpPr>
        <p:spPr>
          <a:xfrm>
            <a:off x="8783960" y="1393151"/>
            <a:ext cx="3816000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Total Revenue by Pizza Category:</a:t>
            </a: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Classic and Supreme categories dominate the sales, contributing over 50% of the total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 donut chart showing revenue contributions by pizza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endParaRPr lang="en-IN" sz="1400" b="1" dirty="0">
              <a:solidFill>
                <a:schemeClr val="tx2">
                  <a:lumMod val="75000"/>
                </a:schemeClr>
              </a:solidFill>
              <a:latin typeface="Maven pro" panose="0200000000000000000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D607C-F2D3-31CE-FC6E-B64FF798DE45}"/>
              </a:ext>
            </a:extLst>
          </p:cNvPr>
          <p:cNvSpPr/>
          <p:nvPr/>
        </p:nvSpPr>
        <p:spPr>
          <a:xfrm>
            <a:off x="649430" y="4005858"/>
            <a:ext cx="3814050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400" b="1" dirty="0">
                <a:latin typeface="Montserrat" panose="00000500000000000000" pitchFamily="2" charset="0"/>
              </a:rPr>
              <a:t>Sales Trend by Month:</a:t>
            </a:r>
          </a:p>
          <a:p>
            <a:endParaRPr lang="en-IN" sz="1400" b="1" dirty="0">
              <a:latin typeface="Montserrat" panose="00000500000000000000" pitchFamily="2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peaks during the summer months (June, July) and Fridays and Thursdays are the busiest days.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line graph showing monthly sales trends.</a:t>
            </a:r>
            <a:endParaRPr lang="en-IN" sz="14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D760D-866F-34C6-9528-126573D0FE83}"/>
              </a:ext>
            </a:extLst>
          </p:cNvPr>
          <p:cNvSpPr/>
          <p:nvPr/>
        </p:nvSpPr>
        <p:spPr>
          <a:xfrm>
            <a:off x="8783960" y="4077866"/>
            <a:ext cx="3816000" cy="230425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Orders by Day of the Week:</a:t>
            </a:r>
          </a:p>
          <a:p>
            <a:endParaRPr lang="en-US" sz="14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Weekdays, particularly Fridays and Thursdays, see the highest number of orders, while Sundays have the lowest.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bar chart comparing the number of orders across different days of the week. </a:t>
            </a:r>
          </a:p>
          <a:p>
            <a:endParaRPr lang="en-IN" sz="1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EC872B0-908C-4377-D357-CBD600E1B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A059070-0916-06CD-3EC7-856310D3A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827719"/>
              </p:ext>
            </p:extLst>
          </p:nvPr>
        </p:nvGraphicFramePr>
        <p:xfrm>
          <a:off x="5327577" y="4109100"/>
          <a:ext cx="2792729" cy="224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29BB3A2-21CA-2538-7079-98C385FFD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780200"/>
              </p:ext>
            </p:extLst>
          </p:nvPr>
        </p:nvGraphicFramePr>
        <p:xfrm>
          <a:off x="5327576" y="1387571"/>
          <a:ext cx="2792730" cy="2231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989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16D2B-63B1-A403-4FC0-DA402B35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Montserrat" panose="00000500000000000000" pitchFamily="2" charset="0"/>
              </a:rPr>
              <a:t>Customer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Montserrat" panose="00000500000000000000" pitchFamily="2" charset="0"/>
              </a:rPr>
              <a:t> Behavior Dashboard</a:t>
            </a:r>
            <a:endParaRPr lang="en-IN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9AC09-8BD8-5784-12B4-E2BB1804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1146266"/>
            <a:ext cx="12564487" cy="53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DA7CA7-D29B-E0A4-FAF9-BE69B640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</a:rPr>
              <a:t>Customer Behavior Analysis Insights</a:t>
            </a:r>
            <a:endParaRPr lang="en-IN" dirty="0">
              <a:solidFill>
                <a:schemeClr val="accent1">
                  <a:lumMod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9187F-8B0B-445A-53EE-020D7EE79E1D}"/>
              </a:ext>
            </a:extLst>
          </p:cNvPr>
          <p:cNvSpPr/>
          <p:nvPr/>
        </p:nvSpPr>
        <p:spPr>
          <a:xfrm>
            <a:off x="659118" y="1197546"/>
            <a:ext cx="4092393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400" b="1" dirty="0">
                <a:latin typeface="Montserrat" panose="00000500000000000000" pitchFamily="2" charset="0"/>
              </a:rPr>
              <a:t>Busiest Times for Orders:</a:t>
            </a:r>
          </a:p>
          <a:p>
            <a:endParaRPr lang="en-US" sz="1400" b="1" dirty="0"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Most orders are placed during lunch hours (12 PM - 2 PM) and dinner hours (6 PM - 8 PM), indicating peak times when customers prefer to order pizzas.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line graph showing the distribution of orders across different times of the day. 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IN" sz="1400" dirty="0">
              <a:latin typeface="Montserrat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2AEC7-7E91-903B-D5C6-79D6BE8BFCB2}"/>
              </a:ext>
            </a:extLst>
          </p:cNvPr>
          <p:cNvSpPr/>
          <p:nvPr/>
        </p:nvSpPr>
        <p:spPr>
          <a:xfrm>
            <a:off x="8927976" y="4077866"/>
            <a:ext cx="4093200" cy="2304256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sz="1400" b="1" dirty="0">
                <a:latin typeface="Montserrat" panose="00000500000000000000" pitchFamily="2" charset="0"/>
              </a:rPr>
              <a:t>Relationship between order and price: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Sensitivity: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Most orders are concentrated between $10 and $20, indicating customer preference for this price 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Decreasing Trend: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As prices increase, the total number of orders tends to decrease, suggesting customers are less inclined to purchase higher-priced pizzas.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4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endParaRPr lang="en-US" sz="1400" dirty="0">
              <a:latin typeface="Montserrat" panose="00000500000000000000" pitchFamily="2" charset="0"/>
            </a:endParaRPr>
          </a:p>
          <a:p>
            <a:endParaRPr lang="en-IN" sz="1400" dirty="0"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469C4-1701-FEDA-9962-40DBE19E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24" y="1400686"/>
            <a:ext cx="6768752" cy="2029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0C1D7A-D641-9EB2-4382-CA8AADF55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3" y="3915922"/>
            <a:ext cx="676875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13024</TotalTime>
  <Words>829</Words>
  <Application>Microsoft Office PowerPoint</Application>
  <PresentationFormat>Custom</PresentationFormat>
  <Paragraphs>130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 Light</vt:lpstr>
      <vt:lpstr>Maven Pro</vt:lpstr>
      <vt:lpstr>Arial</vt:lpstr>
      <vt:lpstr>Noto Sans</vt:lpstr>
      <vt:lpstr>Montserrat</vt:lpstr>
      <vt:lpstr>맑은 고딕</vt:lpstr>
      <vt:lpstr>굴림체</vt:lpstr>
      <vt:lpstr>Office 테마</vt:lpstr>
      <vt:lpstr>PIZZA SALES REPORT</vt:lpstr>
      <vt:lpstr>PowerPoint Presentation</vt:lpstr>
      <vt:lpstr>PowerPoint Presentation</vt:lpstr>
      <vt:lpstr>Descriptive Statistics</vt:lpstr>
      <vt:lpstr>KPI’S</vt:lpstr>
      <vt:lpstr>Sales Dashboard</vt:lpstr>
      <vt:lpstr>Sales Analysis Insights</vt:lpstr>
      <vt:lpstr>Customer Behavior Dashboard</vt:lpstr>
      <vt:lpstr>Customer Behavior Analysis Insights</vt:lpstr>
      <vt:lpstr>Customer Behavior Analysis Insights</vt:lpstr>
      <vt:lpstr>Conclusion</vt:lpstr>
      <vt:lpstr>Q&amp;A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vikash singh</cp:lastModifiedBy>
  <cp:revision>10</cp:revision>
  <dcterms:created xsi:type="dcterms:W3CDTF">2010-02-01T08:03:16Z</dcterms:created>
  <dcterms:modified xsi:type="dcterms:W3CDTF">2024-08-25T11:57:08Z</dcterms:modified>
  <cp:category>www.slidemembers.com</cp:category>
</cp:coreProperties>
</file>